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8"/>
  </p:notesMasterIdLst>
  <p:handoutMasterIdLst>
    <p:handoutMasterId r:id="rId19"/>
  </p:handoutMasterIdLst>
  <p:sldIdLst>
    <p:sldId id="312" r:id="rId5"/>
    <p:sldId id="304" r:id="rId6"/>
    <p:sldId id="307" r:id="rId7"/>
    <p:sldId id="281" r:id="rId8"/>
    <p:sldId id="282" r:id="rId9"/>
    <p:sldId id="321" r:id="rId10"/>
    <p:sldId id="323" r:id="rId11"/>
    <p:sldId id="324" r:id="rId12"/>
    <p:sldId id="322" r:id="rId13"/>
    <p:sldId id="325" r:id="rId14"/>
    <p:sldId id="326" r:id="rId15"/>
    <p:sldId id="317" r:id="rId16"/>
    <p:sldId id="297" r:id="rId17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CDCE"/>
    <a:srgbClr val="AAC3E8"/>
    <a:srgbClr val="202C8F"/>
    <a:srgbClr val="FDFBF6"/>
    <a:srgbClr val="AAC4E9"/>
    <a:srgbClr val="DF8C8C"/>
    <a:srgbClr val="D4D593"/>
    <a:srgbClr val="E6F0FE"/>
    <a:srgbClr val="CDBE8A"/>
    <a:srgbClr val="F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napToObjects="1">
      <p:cViewPr>
        <p:scale>
          <a:sx n="100" d="100"/>
          <a:sy n="100" d="100"/>
        </p:scale>
        <p:origin x="264" y="204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svg>
</file>

<file path=ppt/media/image11.png>
</file>

<file path=ppt/media/image12.svg>
</file>

<file path=ppt/media/image13.png>
</file>

<file path=ppt/media/image14.jpg>
</file>

<file path=ppt/media/image15.jpg>
</file>

<file path=ppt/media/image16.png>
</file>

<file path=ppt/media/image17.gif>
</file>

<file path=ppt/media/image18.gif>
</file>

<file path=ppt/media/image19.gif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736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931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L = what and Why, E = Why not</a:t>
            </a:r>
          </a:p>
          <a:p>
            <a:pPr marL="0" indent="0">
              <a:buNone/>
            </a:pPr>
            <a:r>
              <a:rPr lang="en-US" dirty="0"/>
              <a:t>2-4. E = why</a:t>
            </a:r>
          </a:p>
        </p:txBody>
      </p:sp>
    </p:spTree>
    <p:extLst>
      <p:ext uri="{BB962C8B-B14F-4D97-AF65-F5344CB8AC3E}">
        <p14:creationId xmlns:p14="http://schemas.microsoft.com/office/powerpoint/2010/main" val="3068653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97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668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148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14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07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D014917C-8694-B4A4-A211-0F31F00E2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550562" cy="2545382"/>
          </a:xfrm>
          <a:custGeom>
            <a:avLst/>
            <a:gdLst>
              <a:gd name="connsiteX0" fmla="*/ 683117 w 1550562"/>
              <a:gd name="connsiteY0" fmla="*/ 0 h 2545382"/>
              <a:gd name="connsiteX1" fmla="*/ 1550562 w 1550562"/>
              <a:gd name="connsiteY1" fmla="*/ 0 h 2545382"/>
              <a:gd name="connsiteX2" fmla="*/ 1550562 w 1550562"/>
              <a:gd name="connsiteY2" fmla="*/ 7240 h 2545382"/>
              <a:gd name="connsiteX3" fmla="*/ 221868 w 1550562"/>
              <a:gd name="connsiteY3" fmla="*/ 2418735 h 2545382"/>
              <a:gd name="connsiteX4" fmla="*/ 0 w 1550562"/>
              <a:gd name="connsiteY4" fmla="*/ 2545382 h 2545382"/>
              <a:gd name="connsiteX5" fmla="*/ 0 w 1550562"/>
              <a:gd name="connsiteY5" fmla="*/ 1500516 h 2545382"/>
              <a:gd name="connsiteX6" fmla="*/ 102557 w 1550562"/>
              <a:gd name="connsiteY6" fmla="*/ 1405503 h 2545382"/>
              <a:gd name="connsiteX7" fmla="*/ 673022 w 1550562"/>
              <a:gd name="connsiteY7" fmla="*/ 200390 h 254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62" h="254538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7DB6972-BB75-254A-BA88-C0C3E6E9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682740" cy="1500050"/>
          </a:xfrm>
          <a:custGeom>
            <a:avLst/>
            <a:gdLst>
              <a:gd name="connsiteX0" fmla="*/ 0 w 682740"/>
              <a:gd name="connsiteY0" fmla="*/ 0 h 1500050"/>
              <a:gd name="connsiteX1" fmla="*/ 682740 w 682740"/>
              <a:gd name="connsiteY1" fmla="*/ 0 h 1500050"/>
              <a:gd name="connsiteX2" fmla="*/ 672647 w 682740"/>
              <a:gd name="connsiteY2" fmla="*/ 200357 h 1500050"/>
              <a:gd name="connsiteX3" fmla="*/ 102290 w 682740"/>
              <a:gd name="connsiteY3" fmla="*/ 1405281 h 1500050"/>
              <a:gd name="connsiteX4" fmla="*/ 0 w 682740"/>
              <a:gd name="connsiteY4" fmla="*/ 1500050 h 15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740" h="150005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Image 2">
            <a:extLst>
              <a:ext uri="{FF2B5EF4-FFF2-40B4-BE49-F238E27FC236}">
                <a16:creationId xmlns:a16="http://schemas.microsoft.com/office/drawing/2014/main" id="{790E862E-398F-571C-EC2C-3D17164DE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445" y="314191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975BF2-D657-C309-269D-B8D00626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563" y="1089213"/>
            <a:ext cx="9879437" cy="980844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54">
            <a:extLst>
              <a:ext uri="{FF2B5EF4-FFF2-40B4-BE49-F238E27FC236}">
                <a16:creationId xmlns:a16="http://schemas.microsoft.com/office/drawing/2014/main" id="{A0AEB4DF-13C8-8171-2BDB-FD1AD542E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0564" y="2331958"/>
            <a:ext cx="2975217" cy="3704266"/>
          </a:xfrm>
        </p:spPr>
        <p:txBody>
          <a:bodyPr lIns="91440" tIns="0" rIns="91440" b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134EBA-AF32-9F8A-370F-0D3E842F039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87154" y="2331791"/>
            <a:ext cx="6345893" cy="3721817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AE99A73D-155B-A133-9671-506F54A055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5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D5595DD5-43B0-252F-8BC6-6B74340C5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50564" y="1057274"/>
            <a:ext cx="9875463" cy="999746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BC3A3767-6C5E-8188-0A49-955BBACE3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3" y="4420134"/>
            <a:ext cx="1293237" cy="2437866"/>
          </a:xfrm>
          <a:custGeom>
            <a:avLst/>
            <a:gdLst>
              <a:gd name="connsiteX0" fmla="*/ 1293237 w 1293237"/>
              <a:gd name="connsiteY0" fmla="*/ 2437866 h 2437866"/>
              <a:gd name="connsiteX1" fmla="*/ 1292465 w 1293237"/>
              <a:gd name="connsiteY1" fmla="*/ 2437373 h 2437866"/>
              <a:gd name="connsiteX2" fmla="*/ 0 w 1293237"/>
              <a:gd name="connsiteY2" fmla="*/ 0 h 2437866"/>
              <a:gd name="connsiteX3" fmla="*/ 1293237 w 1293237"/>
              <a:gd name="connsiteY3" fmla="*/ 0 h 24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237" h="2437866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4BD7F71-D12B-4F27-1505-FF681CF55F7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0564" y="2303028"/>
            <a:ext cx="5829147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B87C65D-4EF3-18C8-18A8-477F87A37E5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7940842" y="2303028"/>
            <a:ext cx="3485184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AEFFA34C-885D-E995-D8F9-B4ACFBF31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C6639AD7-128F-B39D-B45F-0F22A2C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48479A23-C29C-C711-510C-05B69B882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443" r="10857"/>
          <a:stretch/>
        </p:blipFill>
        <p:spPr>
          <a:xfrm rot="16200000">
            <a:off x="-6447" y="6444"/>
            <a:ext cx="1961253" cy="1948364"/>
          </a:xfrm>
          <a:custGeom>
            <a:avLst/>
            <a:gdLst>
              <a:gd name="connsiteX0" fmla="*/ 1961253 w 1961253"/>
              <a:gd name="connsiteY0" fmla="*/ 0 h 1948364"/>
              <a:gd name="connsiteX1" fmla="*/ 1961253 w 1961253"/>
              <a:gd name="connsiteY1" fmla="*/ 1948364 h 1948364"/>
              <a:gd name="connsiteX2" fmla="*/ 0 w 1961253"/>
              <a:gd name="connsiteY2" fmla="*/ 1948364 h 1948364"/>
              <a:gd name="connsiteX3" fmla="*/ 0 w 1961253"/>
              <a:gd name="connsiteY3" fmla="*/ 0 h 194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1253" h="1948364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Image 2">
            <a:extLst>
              <a:ext uri="{FF2B5EF4-FFF2-40B4-BE49-F238E27FC236}">
                <a16:creationId xmlns:a16="http://schemas.microsoft.com/office/drawing/2014/main" id="{F3DC42FA-4B8F-2EFC-CAB4-1CCAB93B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626" y="4929577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65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10511627" cy="1012785"/>
          </a:xfrm>
        </p:spPr>
        <p:txBody>
          <a:bodyPr tIns="0" bIns="0"/>
          <a:lstStyle>
            <a:lvl1pPr algn="ctr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D6DED8E-165F-59D7-F01C-4EF0446E5FC0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914400" y="2316067"/>
            <a:ext cx="10511627" cy="3948557"/>
          </a:xfrm>
        </p:spPr>
        <p:txBody>
          <a:bodyPr lIns="91440" tIns="91440" rIns="91440" bIns="9144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2933FDAB-13EE-5F9F-5DFC-A5A60BC63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5081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EB515B5-2D9F-58E1-6E3C-CCBF105D8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7501" y="0"/>
            <a:ext cx="4671276" cy="6857999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>
            <a:extLst>
              <a:ext uri="{FF2B5EF4-FFF2-40B4-BE49-F238E27FC236}">
                <a16:creationId xmlns:a16="http://schemas.microsoft.com/office/drawing/2014/main" id="{5CCFEDF9-5B69-87BA-8A33-35033DA40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1" y="849782"/>
            <a:ext cx="5715000" cy="2727709"/>
          </a:xfrm>
        </p:spPr>
        <p:txBody>
          <a:bodyPr tIns="0" bIns="0"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6F10CB4-CF79-A942-DA9C-04CBB7C89D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1" y="3813606"/>
            <a:ext cx="5715000" cy="2234642"/>
          </a:xfrm>
        </p:spPr>
        <p:txBody>
          <a:bodyPr lIns="91440" tIns="0" rIns="91440" bIns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ctr" anchorCtr="0"/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952" y="758952"/>
            <a:ext cx="3932237" cy="1524662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286000"/>
            <a:ext cx="3932237" cy="35670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55372"/>
            <a:ext cx="3931920" cy="1527048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39319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3" name="Image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anchor="b" anchorCtr="0">
            <a:noAutofit/>
          </a:bodyPr>
          <a:lstStyle>
            <a:lvl1pPr algn="l">
              <a:lnSpc>
                <a:spcPct val="100000"/>
              </a:lnSpc>
              <a:defRPr sz="36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Image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629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673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65393"/>
            <a:ext cx="7631709" cy="1091627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ADE444-940A-5A34-8C49-4F15BC33EEC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914400" y="2303028"/>
            <a:ext cx="3283119" cy="4144192"/>
          </a:xfrm>
        </p:spPr>
        <p:txBody>
          <a:bodyPr lIns="91440" tIns="0" rIns="91440" bIns="0">
            <a:normAutofit/>
          </a:bodyPr>
          <a:lstStyle>
            <a:lvl1pPr marL="457200" indent="-457200">
              <a:spcBef>
                <a:spcPts val="1000"/>
              </a:spcBef>
              <a:buFont typeface="+mj-lt"/>
              <a:buAutoNum type="arabicPeriod"/>
              <a:defRPr sz="1800"/>
            </a:lvl1pPr>
            <a:lvl2pPr marL="745236" indent="-342900">
              <a:spcBef>
                <a:spcPts val="1000"/>
              </a:spcBef>
              <a:buFont typeface="+mj-lt"/>
              <a:buAutoNum type="alphaLcPeriod"/>
              <a:defRPr sz="1800"/>
            </a:lvl2pPr>
            <a:lvl3pPr marL="1202436" indent="-342900">
              <a:spcBef>
                <a:spcPts val="1000"/>
              </a:spcBef>
              <a:buFont typeface="+mj-lt"/>
              <a:buAutoNum type="arabicParenR"/>
              <a:defRPr sz="1800"/>
            </a:lvl3pPr>
            <a:lvl4pPr marL="1659636" indent="-342900">
              <a:spcBef>
                <a:spcPts val="1000"/>
              </a:spcBef>
              <a:buFont typeface="+mj-lt"/>
              <a:buAutoNum type="alphaLcParenR"/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9FCB-9A9F-6B60-A95C-FCF020598D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82159" y="2303028"/>
            <a:ext cx="3763950" cy="4144192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indent="-283464">
              <a:spcBef>
                <a:spcPts val="1000"/>
              </a:spcBef>
              <a:defRPr sz="1800"/>
            </a:lvl2pPr>
            <a:lvl3pPr indent="-283464">
              <a:spcBef>
                <a:spcPts val="1000"/>
              </a:spcBef>
              <a:defRPr sz="1800"/>
            </a:lvl3pPr>
            <a:lvl4pPr indent="-283464">
              <a:spcBef>
                <a:spcPts val="1000"/>
              </a:spcBef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912B88E-830A-AD4C-378F-46EF5F77950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9454" y="965393"/>
            <a:ext cx="3202545" cy="5892607"/>
          </a:xfrm>
          <a:custGeom>
            <a:avLst/>
            <a:gdLst>
              <a:gd name="connsiteX0" fmla="*/ 0 w 3202545"/>
              <a:gd name="connsiteY0" fmla="*/ 0 h 6023366"/>
              <a:gd name="connsiteX1" fmla="*/ 3202545 w 3202545"/>
              <a:gd name="connsiteY1" fmla="*/ 0 h 6023366"/>
              <a:gd name="connsiteX2" fmla="*/ 3202545 w 3202545"/>
              <a:gd name="connsiteY2" fmla="*/ 3165406 h 6023366"/>
              <a:gd name="connsiteX3" fmla="*/ 2923656 w 3202545"/>
              <a:gd name="connsiteY3" fmla="*/ 3179481 h 6023366"/>
              <a:gd name="connsiteX4" fmla="*/ 364096 w 3202545"/>
              <a:gd name="connsiteY4" fmla="*/ 6016124 h 6023366"/>
              <a:gd name="connsiteX5" fmla="*/ 364096 w 3202545"/>
              <a:gd name="connsiteY5" fmla="*/ 6023364 h 6023366"/>
              <a:gd name="connsiteX6" fmla="*/ 1231541 w 3202545"/>
              <a:gd name="connsiteY6" fmla="*/ 6023364 h 6023366"/>
              <a:gd name="connsiteX7" fmla="*/ 1241636 w 3202545"/>
              <a:gd name="connsiteY7" fmla="*/ 5822974 h 6023366"/>
              <a:gd name="connsiteX8" fmla="*/ 3012253 w 3202545"/>
              <a:gd name="connsiteY8" fmla="*/ 4042481 h 6023366"/>
              <a:gd name="connsiteX9" fmla="*/ 3202545 w 3202545"/>
              <a:gd name="connsiteY9" fmla="*/ 4032784 h 6023366"/>
              <a:gd name="connsiteX10" fmla="*/ 3202545 w 3202545"/>
              <a:gd name="connsiteY10" fmla="*/ 4033098 h 6023366"/>
              <a:gd name="connsiteX11" fmla="*/ 3012291 w 3202545"/>
              <a:gd name="connsiteY11" fmla="*/ 4042794 h 6023366"/>
              <a:gd name="connsiteX12" fmla="*/ 1242011 w 3202545"/>
              <a:gd name="connsiteY12" fmla="*/ 5823008 h 6023366"/>
              <a:gd name="connsiteX13" fmla="*/ 1231918 w 3202545"/>
              <a:gd name="connsiteY13" fmla="*/ 6023365 h 6023366"/>
              <a:gd name="connsiteX14" fmla="*/ 3202545 w 3202545"/>
              <a:gd name="connsiteY14" fmla="*/ 6023365 h 6023366"/>
              <a:gd name="connsiteX15" fmla="*/ 3202545 w 3202545"/>
              <a:gd name="connsiteY15" fmla="*/ 6023366 h 6023366"/>
              <a:gd name="connsiteX16" fmla="*/ 0 w 3202545"/>
              <a:gd name="connsiteY16" fmla="*/ 6023366 h 60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02545" h="6023366">
                <a:moveTo>
                  <a:pt x="0" y="0"/>
                </a:moveTo>
                <a:lnTo>
                  <a:pt x="3202545" y="0"/>
                </a:lnTo>
                <a:lnTo>
                  <a:pt x="3202545" y="3165406"/>
                </a:lnTo>
                <a:lnTo>
                  <a:pt x="2923656" y="3179481"/>
                </a:lnTo>
                <a:cubicBezTo>
                  <a:pt x="1485615" y="3325450"/>
                  <a:pt x="364096" y="4539349"/>
                  <a:pt x="364096" y="6016124"/>
                </a:cubicBezTo>
                <a:lnTo>
                  <a:pt x="364096" y="6023364"/>
                </a:lnTo>
                <a:lnTo>
                  <a:pt x="1231541" y="6023364"/>
                </a:lnTo>
                <a:lnTo>
                  <a:pt x="1241636" y="5822974"/>
                </a:lnTo>
                <a:cubicBezTo>
                  <a:pt x="1336361" y="4887576"/>
                  <a:pt x="2077946" y="4138236"/>
                  <a:pt x="3012253" y="4042481"/>
                </a:cubicBezTo>
                <a:lnTo>
                  <a:pt x="3202545" y="4032784"/>
                </a:lnTo>
                <a:lnTo>
                  <a:pt x="3202545" y="4033098"/>
                </a:lnTo>
                <a:lnTo>
                  <a:pt x="3012291" y="4042794"/>
                </a:lnTo>
                <a:cubicBezTo>
                  <a:pt x="2078162" y="4138534"/>
                  <a:pt x="1336718" y="4887757"/>
                  <a:pt x="1242011" y="5823008"/>
                </a:cubicBezTo>
                <a:lnTo>
                  <a:pt x="1231918" y="6023365"/>
                </a:lnTo>
                <a:lnTo>
                  <a:pt x="3202545" y="6023365"/>
                </a:lnTo>
                <a:lnTo>
                  <a:pt x="3202545" y="6023366"/>
                </a:lnTo>
                <a:lnTo>
                  <a:pt x="0" y="6023366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9152F76-E42E-3D76-6BDB-2FA0D692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ED0348C7-D83F-0AD7-2539-41219A795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2797096" y="4000041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E911AA2D-BE77-278D-CD2E-2EB3E180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664918" y="4867733"/>
              <a:ext cx="1970627" cy="1990267"/>
            </a:xfrm>
            <a:custGeom>
              <a:avLst/>
              <a:gdLst>
                <a:gd name="connsiteX0" fmla="*/ 0 w 1970627"/>
                <a:gd name="connsiteY0" fmla="*/ 0 h 1990267"/>
                <a:gd name="connsiteX1" fmla="*/ 1970627 w 1970627"/>
                <a:gd name="connsiteY1" fmla="*/ 0 h 1990267"/>
                <a:gd name="connsiteX2" fmla="*/ 1960534 w 1970627"/>
                <a:gd name="connsiteY2" fmla="*/ 200357 h 1990267"/>
                <a:gd name="connsiteX3" fmla="*/ 190254 w 1970627"/>
                <a:gd name="connsiteY3" fmla="*/ 1980571 h 1990267"/>
                <a:gd name="connsiteX4" fmla="*/ 0 w 1970627"/>
                <a:gd name="connsiteY4" fmla="*/ 1990267 h 1990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27" h="199026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Freeform: Shape 15">
              <a:extLst>
                <a:ext uri="{FF2B5EF4-FFF2-40B4-BE49-F238E27FC236}">
                  <a16:creationId xmlns:a16="http://schemas.microsoft.com/office/drawing/2014/main" id="{B6CE0BA6-C0FD-AC39-6C31-8477E0CAF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4632096" y="5844983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Image 2">
              <a:extLst>
                <a:ext uri="{FF2B5EF4-FFF2-40B4-BE49-F238E27FC236}">
                  <a16:creationId xmlns:a16="http://schemas.microsoft.com/office/drawing/2014/main" id="{666AD1A4-36DE-12F3-BB78-BA678A59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402193" y="5492845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4" name="Slide Number Placeholder 2">
            <a:extLst>
              <a:ext uri="{FF2B5EF4-FFF2-40B4-BE49-F238E27FC236}">
                <a16:creationId xmlns:a16="http://schemas.microsoft.com/office/drawing/2014/main" id="{79071EEC-EAD1-8B22-009A-68E74589A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62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accent6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80" r:id="rId3"/>
    <p:sldLayoutId id="2147483653" r:id="rId4"/>
    <p:sldLayoutId id="2147483668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1" r:id="rId11"/>
    <p:sldLayoutId id="2147483692" r:id="rId12"/>
    <p:sldLayoutId id="2147483676" r:id="rId13"/>
    <p:sldLayoutId id="2147483656" r:id="rId14"/>
    <p:sldLayoutId id="2147483657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38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gif"/><Relationship Id="rId5" Type="http://schemas.openxmlformats.org/officeDocument/2006/relationships/image" Target="../media/image18.gif"/><Relationship Id="rId4" Type="http://schemas.openxmlformats.org/officeDocument/2006/relationships/image" Target="../media/image1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0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790" y="810227"/>
            <a:ext cx="6392421" cy="3831221"/>
          </a:xfrm>
        </p:spPr>
        <p:txBody>
          <a:bodyPr anchor="ctr"/>
          <a:lstStyle/>
          <a:p>
            <a:r>
              <a:rPr lang="en-US" dirty="0"/>
              <a:t>Portable Linux</a:t>
            </a:r>
            <a:br>
              <a:rPr lang="en-US" dirty="0"/>
            </a:br>
            <a:r>
              <a:rPr lang="en-US" dirty="0"/>
              <a:t>Console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7F9ECA-648C-0336-CAEC-879FE5C9CB1B}"/>
              </a:ext>
            </a:extLst>
          </p:cNvPr>
          <p:cNvSpPr txBox="1"/>
          <p:nvPr/>
        </p:nvSpPr>
        <p:spPr>
          <a:xfrm>
            <a:off x="3823716" y="4179783"/>
            <a:ext cx="476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02C8F"/>
                </a:solidFill>
                <a:latin typeface="+mj-lt"/>
              </a:rPr>
              <a:t>By: Ehsan Hussain &amp; Luca Ragosta</a:t>
            </a:r>
            <a:endParaRPr lang="en-CA" dirty="0">
              <a:solidFill>
                <a:srgbClr val="202C8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9DFD1-96E4-849B-D947-43CB124CA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789" y="-1447198"/>
            <a:ext cx="6392421" cy="3831221"/>
          </a:xfrm>
        </p:spPr>
        <p:txBody>
          <a:bodyPr/>
          <a:lstStyle/>
          <a:p>
            <a:r>
              <a:rPr lang="en-US" dirty="0"/>
              <a:t>Future plans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D05D474B-DF84-A512-C7D6-F4C9CEE92946}"/>
              </a:ext>
            </a:extLst>
          </p:cNvPr>
          <p:cNvSpPr txBox="1">
            <a:spLocks/>
          </p:cNvSpPr>
          <p:nvPr/>
        </p:nvSpPr>
        <p:spPr>
          <a:xfrm>
            <a:off x="4131647" y="874278"/>
            <a:ext cx="3928704" cy="3720337"/>
          </a:xfrm>
          <a:prstGeom prst="rect">
            <a:avLst/>
          </a:prstGeom>
        </p:spPr>
        <p:txBody>
          <a:bodyPr/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Adding compatibility for more games</a:t>
            </a:r>
          </a:p>
          <a:p>
            <a:endParaRPr lang="en-US" dirty="0"/>
          </a:p>
          <a:p>
            <a:r>
              <a:rPr lang="en-US" dirty="0"/>
              <a:t>Making shell design sleeker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284452-C6ED-6A5B-1417-F4010E77BB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0000"/>
          <a:stretch/>
        </p:blipFill>
        <p:spPr>
          <a:xfrm>
            <a:off x="1955569" y="0"/>
            <a:ext cx="656583" cy="1948564"/>
          </a:xfrm>
          <a:prstGeom prst="rect">
            <a:avLst/>
          </a:prstGeom>
          <a:effectLst>
            <a:glow rad="1905000">
              <a:srgbClr val="AAC3E8"/>
            </a:glow>
            <a:reflection stA="0" endPos="65000" dist="508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23D963-86AD-8755-8C19-BF7CA6F387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958"/>
          <a:stretch/>
        </p:blipFill>
        <p:spPr>
          <a:xfrm>
            <a:off x="9486900" y="3771"/>
            <a:ext cx="658980" cy="1944793"/>
          </a:xfrm>
          <a:prstGeom prst="rect">
            <a:avLst/>
          </a:prstGeom>
          <a:effectLst>
            <a:glow rad="1905000">
              <a:srgbClr val="F5CDCE"/>
            </a:glow>
          </a:effectLst>
        </p:spPr>
      </p:pic>
    </p:spTree>
    <p:extLst>
      <p:ext uri="{BB962C8B-B14F-4D97-AF65-F5344CB8AC3E}">
        <p14:creationId xmlns:p14="http://schemas.microsoft.com/office/powerpoint/2010/main" val="1270523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7D66E-8D4B-ACED-5105-E7A6430AB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1" y="-1198093"/>
            <a:ext cx="5715000" cy="2727709"/>
          </a:xfrm>
        </p:spPr>
        <p:txBody>
          <a:bodyPr/>
          <a:lstStyle/>
          <a:p>
            <a:r>
              <a:rPr lang="en-US" dirty="0"/>
              <a:t>Why to get 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48348-B2CE-1121-96AE-AAADC4BB9A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500" y="2190750"/>
            <a:ext cx="7324725" cy="3971798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- Open source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- Unlimited Compatibility(Sky’s the limit!)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-No extra unwanted software</a:t>
            </a:r>
          </a:p>
        </p:txBody>
      </p:sp>
    </p:spTree>
    <p:extLst>
      <p:ext uri="{BB962C8B-B14F-4D97-AF65-F5344CB8AC3E}">
        <p14:creationId xmlns:p14="http://schemas.microsoft.com/office/powerpoint/2010/main" val="3632318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67D10D-8FD4-FB48-FD64-28F44052D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675" y="0"/>
            <a:ext cx="12258675" cy="685799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D55F2D4-C20E-BEBC-1CCF-4449B0456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6675" y="1249936"/>
            <a:ext cx="7631709" cy="1091627"/>
          </a:xfrm>
        </p:spPr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58AC0C8B-8A7A-9FAE-2D0F-4D1C3A8C3F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303463"/>
            <a:ext cx="7631113" cy="414337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619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D22C5-0C9E-B582-A8FE-B45E70A01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1" y="849782"/>
            <a:ext cx="5715000" cy="2727709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B5CEF2-E667-BBB5-2EA6-C06F93B6D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1" y="3813606"/>
            <a:ext cx="5715000" cy="2234642"/>
          </a:xfrm>
        </p:spPr>
        <p:txBody>
          <a:bodyPr/>
          <a:lstStyle/>
          <a:p>
            <a:r>
              <a:rPr lang="en-US" dirty="0"/>
              <a:t>Ehsan Hussain (6274100)</a:t>
            </a:r>
          </a:p>
          <a:p>
            <a:r>
              <a:rPr lang="en-US" dirty="0"/>
              <a:t>Luca Ragosta (2292232)</a:t>
            </a:r>
          </a:p>
        </p:txBody>
      </p:sp>
    </p:spTree>
    <p:extLst>
      <p:ext uri="{BB962C8B-B14F-4D97-AF65-F5344CB8AC3E}">
        <p14:creationId xmlns:p14="http://schemas.microsoft.com/office/powerpoint/2010/main" val="197317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1072-4A77-DB4D-DF41-58EADB7DA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4"/>
            <a:ext cx="6583680" cy="1531357"/>
          </a:xfrm>
        </p:spPr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2962-3C7F-E480-5C35-7F4860A09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34640"/>
            <a:ext cx="8467344" cy="3207344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dirty="0"/>
              <a:t>Basic Handheld Console</a:t>
            </a:r>
          </a:p>
          <a:p>
            <a:pPr marL="342900" indent="-342900">
              <a:buFontTx/>
              <a:buChar char="-"/>
            </a:pPr>
            <a:r>
              <a:rPr lang="en-US" dirty="0"/>
              <a:t>Includes a Raspberry Pi &amp; a Game Hat</a:t>
            </a:r>
          </a:p>
          <a:p>
            <a:pPr marL="342900" indent="-342900">
              <a:buFontTx/>
              <a:buChar char="-"/>
            </a:pPr>
            <a:r>
              <a:rPr lang="en-US" dirty="0"/>
              <a:t>Build around a 3d printed shell</a:t>
            </a:r>
          </a:p>
        </p:txBody>
      </p:sp>
      <p:pic>
        <p:nvPicPr>
          <p:cNvPr id="6" name="Picture 5" descr="The 3D printed shell for the console&#10;">
            <a:extLst>
              <a:ext uri="{FF2B5EF4-FFF2-40B4-BE49-F238E27FC236}">
                <a16:creationId xmlns:a16="http://schemas.microsoft.com/office/drawing/2014/main" id="{1CDCF7A2-A890-EBFB-1246-3FF8CFCA5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697662" y="876106"/>
            <a:ext cx="1368164" cy="528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219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EDA75-0988-2AC2-87F8-8DEC83A7B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2441" y="1061623"/>
            <a:ext cx="5723586" cy="712313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7" name="Picture Placeholder 6" descr="A person standing in front of a whiteboard">
            <a:extLst>
              <a:ext uri="{FF2B5EF4-FFF2-40B4-BE49-F238E27FC236}">
                <a16:creationId xmlns:a16="http://schemas.microsoft.com/office/drawing/2014/main" id="{DD186EAB-37C7-E7E6-AE8D-F077D02804F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27208" r="27208"/>
          <a:stretch/>
        </p:blipFill>
        <p:spPr>
          <a:xfrm>
            <a:off x="443345" y="0"/>
            <a:ext cx="4344695" cy="6359525"/>
          </a:xfr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B2F9E8-60EB-2CCF-B1A5-4A9646BC65A4}"/>
              </a:ext>
            </a:extLst>
          </p:cNvPr>
          <p:cNvSpPr txBox="1">
            <a:spLocks/>
          </p:cNvSpPr>
          <p:nvPr/>
        </p:nvSpPr>
        <p:spPr>
          <a:xfrm>
            <a:off x="5074920" y="2697480"/>
            <a:ext cx="6673735" cy="3207344"/>
          </a:xfrm>
          <a:prstGeom prst="rect">
            <a:avLst/>
          </a:prstGeom>
        </p:spPr>
        <p:txBody>
          <a:bodyPr/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Tx/>
              <a:buChar char="-"/>
            </a:pPr>
            <a:r>
              <a:rPr lang="en-US" dirty="0"/>
              <a:t>Interesting idea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dirty="0"/>
              <a:t>Combines both material and digital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dirty="0"/>
              <a:t>Good to learn Raspberry Pi &amp; 3D Printing</a:t>
            </a:r>
          </a:p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491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05255"/>
            <a:ext cx="5259554" cy="1152145"/>
          </a:xfrm>
        </p:spPr>
        <p:txBody>
          <a:bodyPr/>
          <a:lstStyle/>
          <a:p>
            <a:r>
              <a:rPr lang="en-US" dirty="0"/>
              <a:t>Major TECHNICAL solutions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304288"/>
            <a:ext cx="5259554" cy="4151376"/>
          </a:xfrm>
        </p:spPr>
        <p:txBody>
          <a:bodyPr>
            <a:normAutofit/>
          </a:bodyPr>
          <a:lstStyle/>
          <a:p>
            <a:r>
              <a:rPr lang="en-US" b="1" u="sng" dirty="0"/>
              <a:t>Progress of our project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Raspberry pi + Wine &amp; Box86/64 for computer games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Raspberry Pi OS to run RetroPie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Using only RetroPie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Changed game (Fallout -&gt; Doom)</a:t>
            </a:r>
          </a:p>
        </p:txBody>
      </p:sp>
      <p:pic>
        <p:nvPicPr>
          <p:cNvPr id="6" name="Picture Placeholder 5" descr="A person holding a microphone and standing in front of a group of people">
            <a:extLst>
              <a:ext uri="{FF2B5EF4-FFF2-40B4-BE49-F238E27FC236}">
                <a16:creationId xmlns:a16="http://schemas.microsoft.com/office/drawing/2014/main" id="{FECDA901-DD88-89EB-E10E-A2994D0A92D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27745" r="27745"/>
          <a:stretch/>
        </p:blipFill>
        <p:spPr>
          <a:xfrm>
            <a:off x="7414194" y="410780"/>
            <a:ext cx="4344695" cy="6447220"/>
          </a:xfrm>
        </p:spPr>
      </p:pic>
      <p:pic>
        <p:nvPicPr>
          <p:cNvPr id="7" name="Picture 6" descr="A person with hands in pockets&#10;&#10;Description automatically generated">
            <a:extLst>
              <a:ext uri="{FF2B5EF4-FFF2-40B4-BE49-F238E27FC236}">
                <a16:creationId xmlns:a16="http://schemas.microsoft.com/office/drawing/2014/main" id="{3AEA4170-8971-30F1-9274-795FDDC4205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71"/>
          <a:stretch/>
        </p:blipFill>
        <p:spPr>
          <a:xfrm>
            <a:off x="7414193" y="410780"/>
            <a:ext cx="4344695" cy="644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with hands in pockets&#10;&#10;Description automatically generated">
            <a:extLst>
              <a:ext uri="{FF2B5EF4-FFF2-40B4-BE49-F238E27FC236}">
                <a16:creationId xmlns:a16="http://schemas.microsoft.com/office/drawing/2014/main" id="{5364ECC1-262C-67F6-BF00-AB307FC45D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075"/>
          <a:stretch/>
        </p:blipFill>
        <p:spPr>
          <a:xfrm>
            <a:off x="5503826" y="690943"/>
            <a:ext cx="4572001" cy="61670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6165" y="0"/>
            <a:ext cx="3333427" cy="690944"/>
          </a:xfrm>
        </p:spPr>
        <p:txBody>
          <a:bodyPr/>
          <a:lstStyle/>
          <a:p>
            <a:r>
              <a:rPr lang="en-US" dirty="0"/>
              <a:t>Demo 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4" descr="A hand holding a video game controller">
            <a:extLst>
              <a:ext uri="{FF2B5EF4-FFF2-40B4-BE49-F238E27FC236}">
                <a16:creationId xmlns:a16="http://schemas.microsoft.com/office/drawing/2014/main" id="{5074CB48-A660-8659-5013-0281D3F8A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2665759" y="690944"/>
            <a:ext cx="5230375" cy="2942086"/>
          </a:xfrm>
          <a:prstGeom prst="rect">
            <a:avLst/>
          </a:prstGeom>
        </p:spPr>
      </p:pic>
      <p:pic>
        <p:nvPicPr>
          <p:cNvPr id="9" name="Picture 8" descr="A video game controller in a person's hands&#10;&#10;Description automatically generated">
            <a:extLst>
              <a:ext uri="{FF2B5EF4-FFF2-40B4-BE49-F238E27FC236}">
                <a16:creationId xmlns:a16="http://schemas.microsoft.com/office/drawing/2014/main" id="{AA2EF070-52A4-0E89-A193-4450676757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1895" y="0"/>
            <a:ext cx="3850105" cy="6858000"/>
          </a:xfrm>
          <a:prstGeom prst="rect">
            <a:avLst/>
          </a:prstGeom>
        </p:spPr>
      </p:pic>
      <p:pic>
        <p:nvPicPr>
          <p:cNvPr id="11" name="Picture 10" descr="A group of blue objects&#10;&#10;Description automatically generated">
            <a:extLst>
              <a:ext uri="{FF2B5EF4-FFF2-40B4-BE49-F238E27FC236}">
                <a16:creationId xmlns:a16="http://schemas.microsoft.com/office/drawing/2014/main" id="{484A4E01-A586-7247-A674-3935BCF400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8639" y="3803904"/>
            <a:ext cx="5230375" cy="294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3B9613-D7E4-F146-749D-AEC488D245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562" t="6300" r="34965" b="65197"/>
          <a:stretch/>
        </p:blipFill>
        <p:spPr>
          <a:xfrm>
            <a:off x="446261" y="4391215"/>
            <a:ext cx="628650" cy="81877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8D62608-F5E4-7EC0-5EF0-4F988DDDE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564" y="1057274"/>
            <a:ext cx="9875463" cy="999746"/>
          </a:xfrm>
        </p:spPr>
        <p:txBody>
          <a:bodyPr/>
          <a:lstStyle/>
          <a:p>
            <a:r>
              <a:rPr lang="en-US" dirty="0"/>
              <a:t>Git Repository tour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288BD9B8-D6A6-D55A-830D-4D3CC2DC3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0564" y="2303028"/>
            <a:ext cx="9875463" cy="3961593"/>
          </a:xfrm>
        </p:spPr>
        <p:txBody>
          <a:bodyPr>
            <a:normAutofit/>
          </a:bodyPr>
          <a:lstStyle/>
          <a:p>
            <a:r>
              <a:rPr lang="en-US" dirty="0"/>
              <a:t>Readme.md </a:t>
            </a:r>
          </a:p>
          <a:p>
            <a:r>
              <a:rPr lang="en-US" dirty="0"/>
              <a:t>Choices.md</a:t>
            </a:r>
          </a:p>
          <a:p>
            <a:r>
              <a:rPr lang="en-US" dirty="0"/>
              <a:t>License.md</a:t>
            </a:r>
          </a:p>
          <a:p>
            <a:r>
              <a:rPr lang="en-US" dirty="0"/>
              <a:t>Install.md</a:t>
            </a:r>
          </a:p>
          <a:p>
            <a:r>
              <a:rPr lang="en-US" dirty="0"/>
              <a:t>Game-HAT-200730.tar.gz (Driver.zip)</a:t>
            </a:r>
          </a:p>
          <a:p>
            <a:r>
              <a:rPr lang="en-US" dirty="0"/>
              <a:t>retropie-buster-4.8-rpi4_400.img.gz (RetroPie-image.zip)</a:t>
            </a:r>
          </a:p>
          <a:p>
            <a:r>
              <a:rPr lang="en-US" dirty="0" err="1"/>
              <a:t>Waveshare</a:t>
            </a:r>
            <a:r>
              <a:rPr lang="en-US" dirty="0"/>
              <a:t> Game Hat  case - 3752237.zip (outer-case-3D-printing-script.zip)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https://github.com/Ehsan-Hussain-for-work/Unix_Project_PersonalConsole.git</a:t>
            </a:r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3472F26D-FCE3-6EE0-119C-EAE2F33F0918}"/>
              </a:ext>
            </a:extLst>
          </p:cNvPr>
          <p:cNvSpPr/>
          <p:nvPr/>
        </p:nvSpPr>
        <p:spPr>
          <a:xfrm>
            <a:off x="314761" y="4876799"/>
            <a:ext cx="888709" cy="818771"/>
          </a:xfrm>
          <a:prstGeom prst="flowChartConnector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21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1335A-BEB3-A2E1-DFF0-15AA8B48C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86550"/>
            <a:ext cx="10511627" cy="1012785"/>
          </a:xfrm>
        </p:spPr>
        <p:txBody>
          <a:bodyPr/>
          <a:lstStyle/>
          <a:p>
            <a:r>
              <a:rPr lang="en-US" dirty="0"/>
              <a:t>Development Journey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DAF0D0B-BB4B-62E1-C81F-8C3BFD73ECA5}"/>
              </a:ext>
            </a:extLst>
          </p:cNvPr>
          <p:cNvSpPr/>
          <p:nvPr/>
        </p:nvSpPr>
        <p:spPr>
          <a:xfrm>
            <a:off x="0" y="4261104"/>
            <a:ext cx="12191999" cy="484632"/>
          </a:xfrm>
          <a:prstGeom prst="rightArrow">
            <a:avLst>
              <a:gd name="adj1" fmla="val 50000"/>
              <a:gd name="adj2" fmla="val 161321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TIMELINE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79070D2-51EE-90BB-9C82-7A48F8809387}"/>
              </a:ext>
            </a:extLst>
          </p:cNvPr>
          <p:cNvCxnSpPr/>
          <p:nvPr/>
        </p:nvCxnSpPr>
        <p:spPr>
          <a:xfrm>
            <a:off x="1170432" y="3977640"/>
            <a:ext cx="0" cy="411480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2A3A42D4-81F1-072C-C78A-5B8997B58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661" y="3977640"/>
            <a:ext cx="54869" cy="4450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3FB67B-2534-5C12-3544-79B07563A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653" y="3971563"/>
            <a:ext cx="54869" cy="445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3F2F92-6684-A898-C62F-96D50E8BF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727" y="4605470"/>
            <a:ext cx="54869" cy="4450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D8A367-36A5-76BC-5D2B-B09346323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1779" y="3977640"/>
            <a:ext cx="54869" cy="4450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1B40247-86C2-B4A7-ADA2-F8F41A999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2502" y="5221224"/>
            <a:ext cx="1226654" cy="163677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C8E978C-0D60-CBE8-693C-B801623C2869}"/>
              </a:ext>
            </a:extLst>
          </p:cNvPr>
          <p:cNvSpPr txBox="1"/>
          <p:nvPr/>
        </p:nvSpPr>
        <p:spPr>
          <a:xfrm>
            <a:off x="1935477" y="4943875"/>
            <a:ext cx="1115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Nov25</a:t>
            </a:r>
            <a:r>
              <a:rPr lang="en-US" u="sng" baseline="30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th</a:t>
            </a:r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2975EDE-A814-F7AF-0D5B-D497B05473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0806" y="1517933"/>
            <a:ext cx="1624561" cy="2157926"/>
          </a:xfrm>
          <a:prstGeom prst="rect">
            <a:avLst/>
          </a:prstGeom>
        </p:spPr>
      </p:pic>
      <p:sp>
        <p:nvSpPr>
          <p:cNvPr id="16" name="AutoShape 2" descr="Image">
            <a:extLst>
              <a:ext uri="{FF2B5EF4-FFF2-40B4-BE49-F238E27FC236}">
                <a16:creationId xmlns:a16="http://schemas.microsoft.com/office/drawing/2014/main" id="{988421EE-320E-746A-FAB6-C54E6EACF4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B6433BA-3689-A9EC-EB3E-FFCB090316FF}"/>
              </a:ext>
            </a:extLst>
          </p:cNvPr>
          <p:cNvSpPr txBox="1"/>
          <p:nvPr/>
        </p:nvSpPr>
        <p:spPr>
          <a:xfrm>
            <a:off x="3598926" y="3681830"/>
            <a:ext cx="1123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Nov27</a:t>
            </a:r>
            <a:r>
              <a:rPr lang="en-US" u="sng" baseline="30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th</a:t>
            </a:r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EAC9663-B8C5-8E1C-71AA-19E9807B3F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9557" y="4617702"/>
            <a:ext cx="60965" cy="445047"/>
          </a:xfrm>
          <a:prstGeom prst="rect">
            <a:avLst/>
          </a:prstGeom>
        </p:spPr>
      </p:pic>
      <p:sp>
        <p:nvSpPr>
          <p:cNvPr id="22" name="Minus Sign 21">
            <a:extLst>
              <a:ext uri="{FF2B5EF4-FFF2-40B4-BE49-F238E27FC236}">
                <a16:creationId xmlns:a16="http://schemas.microsoft.com/office/drawing/2014/main" id="{E30127EB-DA9D-F99D-6182-A986EFEE19CA}"/>
              </a:ext>
            </a:extLst>
          </p:cNvPr>
          <p:cNvSpPr/>
          <p:nvPr/>
        </p:nvSpPr>
        <p:spPr>
          <a:xfrm>
            <a:off x="2143124" y="4452534"/>
            <a:ext cx="2247901" cy="702229"/>
          </a:xfrm>
          <a:prstGeom prst="mathMinus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Battery Problem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7BD6062-BBF6-61F2-B3D3-7A145FA5E0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1752" y="1465570"/>
            <a:ext cx="1673980" cy="222357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0FAD374-A450-6DFD-C39A-ADBAFB974979}"/>
              </a:ext>
            </a:extLst>
          </p:cNvPr>
          <p:cNvSpPr txBox="1"/>
          <p:nvPr/>
        </p:nvSpPr>
        <p:spPr>
          <a:xfrm>
            <a:off x="6486005" y="3706369"/>
            <a:ext cx="11231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Dec1</a:t>
            </a:r>
            <a:r>
              <a:rPr lang="en-US" u="sng" baseline="30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st</a:t>
            </a:r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Minus Sign 26">
            <a:extLst>
              <a:ext uri="{FF2B5EF4-FFF2-40B4-BE49-F238E27FC236}">
                <a16:creationId xmlns:a16="http://schemas.microsoft.com/office/drawing/2014/main" id="{8EB718D9-ED4A-2C1D-A80F-24AA6D02A496}"/>
              </a:ext>
            </a:extLst>
          </p:cNvPr>
          <p:cNvSpPr/>
          <p:nvPr/>
        </p:nvSpPr>
        <p:spPr>
          <a:xfrm>
            <a:off x="3665979" y="3675859"/>
            <a:ext cx="3653012" cy="941843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GameHat</a:t>
            </a:r>
            <a:r>
              <a:rPr lang="en-US" sz="1000" dirty="0"/>
              <a:t> </a:t>
            </a:r>
            <a:r>
              <a:rPr lang="en-US" sz="1000" dirty="0" err="1"/>
              <a:t>RaspberryPi</a:t>
            </a:r>
            <a:r>
              <a:rPr lang="en-US" sz="1000" dirty="0"/>
              <a:t> Connection Problem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55FEB24-BE78-FE2B-DCD9-7943F68386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19486" y="5227916"/>
            <a:ext cx="1221106" cy="162119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9765DBB9-F627-24C4-F884-1594572E302C}"/>
              </a:ext>
            </a:extLst>
          </p:cNvPr>
          <p:cNvSpPr txBox="1"/>
          <p:nvPr/>
        </p:nvSpPr>
        <p:spPr>
          <a:xfrm>
            <a:off x="3665979" y="4937166"/>
            <a:ext cx="1123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Nov27</a:t>
            </a:r>
            <a:r>
              <a:rPr lang="en-US" u="sng" baseline="30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th</a:t>
            </a:r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F071542-46C7-CA70-3ABD-6AA6BFC231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21873" y="1233198"/>
            <a:ext cx="649550" cy="2507034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0C4CC36-D944-6E11-A959-F4EFEA9A5D80}"/>
              </a:ext>
            </a:extLst>
          </p:cNvPr>
          <p:cNvSpPr txBox="1"/>
          <p:nvPr/>
        </p:nvSpPr>
        <p:spPr>
          <a:xfrm>
            <a:off x="9133169" y="4902593"/>
            <a:ext cx="1123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Dec6</a:t>
            </a:r>
            <a:r>
              <a:rPr lang="en-US" u="sng" baseline="30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th</a:t>
            </a:r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54A7024-972E-C25F-7C3E-6C1769F3A8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8642590" y="4736219"/>
            <a:ext cx="1648268" cy="2547323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7C80A67-0709-64AD-F070-66D8CDF4CF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1399" y="4617701"/>
            <a:ext cx="60965" cy="445047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B0854436-92CF-47D2-177C-D5217B341ECD}"/>
              </a:ext>
            </a:extLst>
          </p:cNvPr>
          <p:cNvSpPr txBox="1"/>
          <p:nvPr/>
        </p:nvSpPr>
        <p:spPr>
          <a:xfrm>
            <a:off x="8437325" y="3689140"/>
            <a:ext cx="1123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Dec5</a:t>
            </a:r>
            <a:r>
              <a:rPr lang="en-US" u="sng" baseline="30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th</a:t>
            </a:r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endParaRPr lang="en-US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991D660-F4D1-3DED-5284-268A9AD42FD2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1" b="52460"/>
          <a:stretch/>
        </p:blipFill>
        <p:spPr>
          <a:xfrm rot="5400000">
            <a:off x="-742846" y="5578516"/>
            <a:ext cx="1486751" cy="104881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20854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BE02F-A105-A5F0-D460-57BC01A48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705353"/>
            <a:ext cx="3381375" cy="351665"/>
          </a:xfrm>
        </p:spPr>
        <p:txBody>
          <a:bodyPr/>
          <a:lstStyle/>
          <a:p>
            <a:r>
              <a:rPr lang="en-US" sz="2000" dirty="0"/>
              <a:t>MAJOR CHALLENGES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2589E-770D-4C6E-6873-53A2DD509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1207" y="2303028"/>
            <a:ext cx="3867759" cy="3720337"/>
          </a:xfrm>
        </p:spPr>
        <p:txBody>
          <a:bodyPr/>
          <a:lstStyle/>
          <a:p>
            <a:r>
              <a:rPr lang="en-US" dirty="0"/>
              <a:t>Challenges</a:t>
            </a:r>
          </a:p>
          <a:p>
            <a:r>
              <a:rPr lang="en-US" dirty="0"/>
              <a:t>- 3D printing quality</a:t>
            </a:r>
          </a:p>
          <a:p>
            <a:r>
              <a:rPr lang="en-US" dirty="0"/>
              <a:t>- slow start</a:t>
            </a:r>
          </a:p>
          <a:p>
            <a:r>
              <a:rPr lang="en-US" dirty="0"/>
              <a:t>- Constant OS changes</a:t>
            </a:r>
          </a:p>
          <a:p>
            <a:r>
              <a:rPr lang="en-US" dirty="0"/>
              <a:t>- Strick driver compatibility</a:t>
            </a:r>
          </a:p>
          <a:p>
            <a:r>
              <a:rPr lang="en-US" dirty="0"/>
              <a:t>- Missing/misconfigured hardware</a:t>
            </a:r>
          </a:p>
          <a:p>
            <a:r>
              <a:rPr lang="en-US" dirty="0"/>
              <a:t>- SSH misconceptions</a:t>
            </a:r>
          </a:p>
          <a:p>
            <a:r>
              <a:rPr lang="en-US" dirty="0"/>
              <a:t>- Choosing a valid game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476E4A-32C9-577B-A738-FDCF27A9DF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2159" y="2303028"/>
            <a:ext cx="3928704" cy="3720337"/>
          </a:xfrm>
        </p:spPr>
        <p:txBody>
          <a:bodyPr/>
          <a:lstStyle/>
          <a:p>
            <a:r>
              <a:rPr lang="en-US" dirty="0"/>
              <a:t>Accomplishments</a:t>
            </a:r>
          </a:p>
          <a:p>
            <a:r>
              <a:rPr lang="en-US" dirty="0"/>
              <a:t>- 3D printed without trial &amp; error</a:t>
            </a:r>
          </a:p>
          <a:p>
            <a:r>
              <a:rPr lang="en-US" dirty="0"/>
              <a:t>- Finished the basics within a week</a:t>
            </a:r>
          </a:p>
          <a:p>
            <a:r>
              <a:rPr lang="en-US" dirty="0"/>
              <a:t>- Found a perfect guide with clear steps</a:t>
            </a:r>
          </a:p>
          <a:p>
            <a:r>
              <a:rPr lang="en-US" dirty="0"/>
              <a:t>- Found valuable online forums</a:t>
            </a:r>
          </a:p>
          <a:p>
            <a:r>
              <a:rPr lang="en-US" dirty="0"/>
              <a:t>- Found a game perfect for testing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2C9F0C9-0DB4-544B-DD96-147926C7DA09}"/>
              </a:ext>
            </a:extLst>
          </p:cNvPr>
          <p:cNvSpPr txBox="1">
            <a:spLocks/>
          </p:cNvSpPr>
          <p:nvPr/>
        </p:nvSpPr>
        <p:spPr>
          <a:xfrm>
            <a:off x="4782159" y="1705354"/>
            <a:ext cx="3928704" cy="351665"/>
          </a:xfrm>
          <a:prstGeom prst="rect">
            <a:avLst/>
          </a:prstGeom>
        </p:spPr>
        <p:txBody>
          <a:bodyPr vert="horz" lIns="91440" tIns="0" rIns="9144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ACCOMPLISHMENTS</a:t>
            </a:r>
          </a:p>
        </p:txBody>
      </p:sp>
    </p:spTree>
    <p:extLst>
      <p:ext uri="{BB962C8B-B14F-4D97-AF65-F5344CB8AC3E}">
        <p14:creationId xmlns:p14="http://schemas.microsoft.com/office/powerpoint/2010/main" val="2014937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0A324-0737-F0DA-1F7D-10CBE06D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93376"/>
            <a:ext cx="10511627" cy="1476684"/>
          </a:xfrm>
        </p:spPr>
        <p:txBody>
          <a:bodyPr/>
          <a:lstStyle/>
          <a:p>
            <a:r>
              <a:rPr lang="en-US" dirty="0"/>
              <a:t>Material Costs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C0C7FF8-9CAF-6C67-C1E5-AF40401D0B3D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26389316"/>
              </p:ext>
            </p:extLst>
          </p:nvPr>
        </p:nvGraphicFramePr>
        <p:xfrm>
          <a:off x="914400" y="2316163"/>
          <a:ext cx="10510836" cy="394846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080076">
                  <a:extLst>
                    <a:ext uri="{9D8B030D-6E8A-4147-A177-3AD203B41FA5}">
                      <a16:colId xmlns:a16="http://schemas.microsoft.com/office/drawing/2014/main" val="1764027237"/>
                    </a:ext>
                  </a:extLst>
                </a:gridCol>
                <a:gridCol w="4080076">
                  <a:extLst>
                    <a:ext uri="{9D8B030D-6E8A-4147-A177-3AD203B41FA5}">
                      <a16:colId xmlns:a16="http://schemas.microsoft.com/office/drawing/2014/main" val="778914542"/>
                    </a:ext>
                  </a:extLst>
                </a:gridCol>
                <a:gridCol w="1175342">
                  <a:extLst>
                    <a:ext uri="{9D8B030D-6E8A-4147-A177-3AD203B41FA5}">
                      <a16:colId xmlns:a16="http://schemas.microsoft.com/office/drawing/2014/main" val="4233386372"/>
                    </a:ext>
                  </a:extLst>
                </a:gridCol>
                <a:gridCol w="1175342">
                  <a:extLst>
                    <a:ext uri="{9D8B030D-6E8A-4147-A177-3AD203B41FA5}">
                      <a16:colId xmlns:a16="http://schemas.microsoft.com/office/drawing/2014/main" val="1626524931"/>
                    </a:ext>
                  </a:extLst>
                </a:gridCol>
              </a:tblGrid>
              <a:tr h="658077">
                <a:tc>
                  <a:txBody>
                    <a:bodyPr/>
                    <a:lstStyle/>
                    <a:p>
                      <a:r>
                        <a:rPr lang="en-US" dirty="0"/>
                        <a:t>Materials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 (CAD)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5033212"/>
                  </a:ext>
                </a:extLst>
              </a:tr>
              <a:tr h="6580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Raspberry Pi (A+ to 4B)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Raspberry Pi Zero</a:t>
                      </a:r>
                      <a:r>
                        <a:rPr lang="en-US" dirty="0"/>
                        <a:t> </a:t>
                      </a:r>
                      <a:r>
                        <a:rPr lang="pl-PL" dirty="0"/>
                        <a:t>+ HDMI cable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$87.00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$87.00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3796761"/>
                  </a:ext>
                </a:extLst>
              </a:tr>
              <a:tr h="658077">
                <a:tc>
                  <a:txBody>
                    <a:bodyPr/>
                    <a:lstStyle/>
                    <a:p>
                      <a:r>
                        <a:rPr lang="en-US" dirty="0"/>
                        <a:t>Game HAT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controller, monitor and speakers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$64.95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$151.95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9202252"/>
                  </a:ext>
                </a:extLst>
              </a:tr>
              <a:tr h="658077">
                <a:tc>
                  <a:txBody>
                    <a:bodyPr/>
                    <a:lstStyle/>
                    <a:p>
                      <a:r>
                        <a:rPr lang="en-US" dirty="0"/>
                        <a:t>18650 lithium battery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5V/2A powered USB-C charging plug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$19.99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$171.94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5356481"/>
                  </a:ext>
                </a:extLst>
              </a:tr>
              <a:tr h="658077"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Micro-SD card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Any storage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$15.95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$187.89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2085491"/>
                  </a:ext>
                </a:extLst>
              </a:tr>
              <a:tr h="658077">
                <a:tc>
                  <a:txBody>
                    <a:bodyPr/>
                    <a:lstStyle/>
                    <a:p>
                      <a:r>
                        <a:rPr lang="en-US" dirty="0"/>
                        <a:t>3D printed shell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Leaving the device exposed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$188.04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2318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621322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_Win32_SL_v14" id="{59749740-91A0-46B8-82A8-B436C7A8A142}" vid="{B3F8D047-377B-4FC8-B21C-47530C6DE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{12177469-BFE5-4BBD-9D52-40B9AD2399BC}tf78438558_win32</Template>
  <TotalTime>179</TotalTime>
  <Words>359</Words>
  <Application>Microsoft Office PowerPoint</Application>
  <PresentationFormat>Widescreen</PresentationFormat>
  <Paragraphs>100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Black</vt:lpstr>
      <vt:lpstr>Calibri</vt:lpstr>
      <vt:lpstr>Sabon Next LT</vt:lpstr>
      <vt:lpstr>Custom</vt:lpstr>
      <vt:lpstr>Portable Linux Console</vt:lpstr>
      <vt:lpstr>Project description</vt:lpstr>
      <vt:lpstr>Motivation</vt:lpstr>
      <vt:lpstr>Major TECHNICAL solutions</vt:lpstr>
      <vt:lpstr>Demo </vt:lpstr>
      <vt:lpstr>Git Repository tour</vt:lpstr>
      <vt:lpstr>Development Journey</vt:lpstr>
      <vt:lpstr>MAJOR CHALLENGES</vt:lpstr>
      <vt:lpstr>Material Costs </vt:lpstr>
      <vt:lpstr>Future plans</vt:lpstr>
      <vt:lpstr>Why to get it</vt:lpstr>
      <vt:lpstr>Any Questions?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Luca Ragosta-Pizzamiglio</dc:creator>
  <cp:lastModifiedBy>Ehsan Hussain</cp:lastModifiedBy>
  <cp:revision>35</cp:revision>
  <dcterms:created xsi:type="dcterms:W3CDTF">2025-12-10T17:44:50Z</dcterms:created>
  <dcterms:modified xsi:type="dcterms:W3CDTF">2025-12-10T21:37:07Z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